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8" r:id="rId2"/>
    <p:sldId id="292" r:id="rId3"/>
    <p:sldId id="271" r:id="rId4"/>
    <p:sldId id="294" r:id="rId5"/>
    <p:sldId id="295" r:id="rId6"/>
    <p:sldId id="269" r:id="rId7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9"/>
    <a:srgbClr val="D7252F"/>
    <a:srgbClr val="D97378"/>
    <a:srgbClr val="0A5B85"/>
    <a:srgbClr val="BA020B"/>
    <a:srgbClr val="B9030C"/>
    <a:srgbClr val="CC0000"/>
    <a:srgbClr val="FF0066"/>
    <a:srgbClr val="47F740"/>
    <a:srgbClr val="FF7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90" autoAdjust="0"/>
    <p:restoredTop sz="90929"/>
  </p:normalViewPr>
  <p:slideViewPr>
    <p:cSldViewPr>
      <p:cViewPr>
        <p:scale>
          <a:sx n="85" d="100"/>
          <a:sy n="85" d="100"/>
        </p:scale>
        <p:origin x="-936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20" y="38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0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85987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1113" y="1447800"/>
            <a:ext cx="9132887" cy="152400"/>
            <a:chOff x="0" y="900"/>
            <a:chExt cx="5753" cy="96"/>
          </a:xfrm>
          <a:solidFill>
            <a:srgbClr val="D7252F"/>
          </a:solidFill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pFill/>
            <a:ln w="12700">
              <a:solidFill>
                <a:srgbClr val="D9737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pFill/>
            <a:ln w="12700">
              <a:solidFill>
                <a:srgbClr val="D9737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010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7162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51875" y="6410325"/>
            <a:ext cx="3984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  <a:spAutoFit/>
          </a:bodyPr>
          <a:lstStyle/>
          <a:p>
            <a:pPr algn="r"/>
            <a:fld id="{2F10A0D0-08E3-474F-80E9-EBACE75C9AD2}" type="slidenum">
              <a:rPr lang="en-US" sz="1400">
                <a:solidFill>
                  <a:srgbClr val="BC3700"/>
                </a:solidFill>
              </a:rPr>
              <a:pPr algn="r"/>
              <a:t>‹#›</a:t>
            </a:fld>
            <a:endParaRPr lang="en-US" sz="1400">
              <a:solidFill>
                <a:srgbClr val="00279F"/>
              </a:solidFill>
            </a:endParaRPr>
          </a:p>
        </p:txBody>
      </p:sp>
      <p:pic>
        <p:nvPicPr>
          <p:cNvPr id="9" name="Picture 8" descr="BS Logo RW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67600" y="685800"/>
            <a:ext cx="1371600" cy="1568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A5B8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79F"/>
          </a:solidFill>
          <a:latin typeface="Book Antiqu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79F"/>
          </a:solidFill>
          <a:latin typeface="Book Antiqu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79F"/>
          </a:solidFill>
          <a:latin typeface="Book Antiqu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79F"/>
          </a:solidFill>
          <a:latin typeface="Book Antiqu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79F"/>
          </a:solidFill>
          <a:latin typeface="Book Antiqu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79F"/>
          </a:solidFill>
          <a:latin typeface="Book Antiqu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79F"/>
          </a:solidFill>
          <a:latin typeface="Book Antiqu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79F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7252F"/>
        </a:buClr>
        <a:buSzPct val="75000"/>
        <a:buFont typeface="Monotype Sorts" charset="2"/>
        <a:buChar char="l"/>
        <a:defRPr sz="3200">
          <a:solidFill>
            <a:srgbClr val="0A5B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7252F"/>
        </a:buClr>
        <a:buSzPct val="100000"/>
        <a:buChar char="»"/>
        <a:defRPr sz="2800">
          <a:solidFill>
            <a:srgbClr val="0A5B85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7252F"/>
        </a:buClr>
        <a:buSzPct val="100000"/>
        <a:buChar char="–"/>
        <a:defRPr sz="2400">
          <a:solidFill>
            <a:srgbClr val="0A5B85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7252F"/>
        </a:buClr>
        <a:buSzPct val="65000"/>
        <a:buFont typeface="Monotype Sorts" charset="2"/>
        <a:buChar char=""/>
        <a:defRPr sz="2000">
          <a:solidFill>
            <a:srgbClr val="0A5B85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7252F"/>
        </a:buClr>
        <a:buSzPct val="100000"/>
        <a:buChar char="»"/>
        <a:defRPr sz="2000">
          <a:solidFill>
            <a:srgbClr val="0A5B85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BC3700"/>
        </a:buClr>
        <a:buSzPct val="100000"/>
        <a:buChar char="»"/>
        <a:defRPr sz="2000">
          <a:solidFill>
            <a:srgbClr val="00279F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BC3700"/>
        </a:buClr>
        <a:buSzPct val="100000"/>
        <a:buChar char="»"/>
        <a:defRPr sz="2000">
          <a:solidFill>
            <a:srgbClr val="00279F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BC3700"/>
        </a:buClr>
        <a:buSzPct val="100000"/>
        <a:buChar char="»"/>
        <a:defRPr sz="2000">
          <a:solidFill>
            <a:srgbClr val="00279F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BC3700"/>
        </a:buClr>
        <a:buSzPct val="100000"/>
        <a:buChar char="»"/>
        <a:defRPr sz="2000">
          <a:solidFill>
            <a:srgbClr val="00279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brooksj@cox.net" TargetMode="External"/><Relationship Id="rId3" Type="http://schemas.openxmlformats.org/officeDocument/2006/relationships/hyperlink" Target="mailto:grega.crew93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mhlugg@alumni.pitt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5400" dirty="0">
                <a:solidFill>
                  <a:srgbClr val="00279F"/>
                </a:solidFill>
                <a:latin typeface="Book Antiqua" charset="0"/>
              </a:rPr>
              <a:t/>
            </a:r>
            <a:br>
              <a:rPr lang="en-US" sz="5400" dirty="0">
                <a:solidFill>
                  <a:srgbClr val="00279F"/>
                </a:solidFill>
                <a:latin typeface="Book Antiqua" charset="0"/>
              </a:rPr>
            </a:br>
            <a:r>
              <a:rPr lang="en-US" sz="5400" dirty="0">
                <a:solidFill>
                  <a:srgbClr val="00279F"/>
                </a:solidFill>
                <a:latin typeface="Book Antiqua" charset="0"/>
              </a:rPr>
              <a:t> </a:t>
            </a:r>
            <a:r>
              <a:rPr lang="en-US" sz="4000" b="1" dirty="0">
                <a:solidFill>
                  <a:srgbClr val="004E79"/>
                </a:solidFill>
                <a:latin typeface="Charcoal" pitchFamily="84" charset="0"/>
              </a:rPr>
              <a:t>Suggestions on First Aid</a:t>
            </a:r>
            <a:r>
              <a:rPr lang="en-US" sz="4000" b="1" dirty="0" smtClean="0">
                <a:solidFill>
                  <a:srgbClr val="004E79"/>
                </a:solidFill>
                <a:latin typeface="Charcoal" pitchFamily="84" charset="0"/>
              </a:rPr>
              <a:t> Preparedness</a:t>
            </a:r>
            <a:endParaRPr lang="en-US" sz="3200" dirty="0">
              <a:solidFill>
                <a:srgbClr val="004E79"/>
              </a:solidFill>
              <a:latin typeface="Charcoal" pitchFamily="84" charset="0"/>
            </a:endParaRPr>
          </a:p>
        </p:txBody>
      </p:sp>
      <p:pic>
        <p:nvPicPr>
          <p:cNvPr id="5" name="Picture 4" descr="BS HAT Logo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895600"/>
            <a:ext cx="3504839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162800" cy="914400"/>
          </a:xfrm>
        </p:spPr>
        <p:txBody>
          <a:bodyPr/>
          <a:lstStyle/>
          <a:p>
            <a:r>
              <a:rPr lang="en-US" dirty="0" smtClean="0"/>
              <a:t>Personal Wilderness </a:t>
            </a:r>
            <a:br>
              <a:rPr lang="en-US" dirty="0" smtClean="0"/>
            </a:br>
            <a:r>
              <a:rPr lang="en-US" dirty="0" smtClean="0"/>
              <a:t>First Aid Kit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724400"/>
          </a:xfrm>
        </p:spPr>
        <p:txBody>
          <a:bodyPr/>
          <a:lstStyle/>
          <a:p>
            <a:r>
              <a:rPr lang="en-US" sz="2400" dirty="0" smtClean="0"/>
              <a:t>Barrier for mouth-to-mouth</a:t>
            </a:r>
          </a:p>
          <a:p>
            <a:r>
              <a:rPr lang="en-US" sz="2400" dirty="0" smtClean="0"/>
              <a:t>2+ pairs medical gloves</a:t>
            </a:r>
          </a:p>
          <a:p>
            <a:r>
              <a:rPr lang="en-US" sz="2400" dirty="0" smtClean="0"/>
              <a:t>Gauze pads</a:t>
            </a:r>
            <a:r>
              <a:rPr lang="en-US" sz="2400" dirty="0"/>
              <a:t> </a:t>
            </a:r>
            <a:r>
              <a:rPr lang="en-US" sz="2400" dirty="0" smtClean="0"/>
              <a:t>and sanitary napkin or ABD pad</a:t>
            </a:r>
          </a:p>
          <a:p>
            <a:r>
              <a:rPr lang="en-US" sz="2400" dirty="0" smtClean="0"/>
              <a:t>Baggies</a:t>
            </a:r>
          </a:p>
          <a:p>
            <a:r>
              <a:rPr lang="en-US" sz="2400" dirty="0" smtClean="0"/>
              <a:t>Roller gauze (2 or 3 inch), triangular bandage</a:t>
            </a:r>
          </a:p>
          <a:p>
            <a:r>
              <a:rPr lang="en-US" sz="2400" dirty="0" smtClean="0"/>
              <a:t>Moleskin, medical tape, </a:t>
            </a:r>
            <a:r>
              <a:rPr lang="en-US" sz="2400" dirty="0" err="1" smtClean="0"/>
              <a:t>bandaids</a:t>
            </a:r>
            <a:endParaRPr lang="en-US" sz="2400" dirty="0" smtClean="0"/>
          </a:p>
          <a:p>
            <a:r>
              <a:rPr lang="en-US" sz="2400" dirty="0" smtClean="0"/>
              <a:t>Soap</a:t>
            </a:r>
          </a:p>
          <a:p>
            <a:r>
              <a:rPr lang="en-US" sz="2400" dirty="0" smtClean="0"/>
              <a:t>Scissors, safety pins, tweezers</a:t>
            </a:r>
          </a:p>
          <a:p>
            <a:r>
              <a:rPr lang="en-US" sz="2400" dirty="0" smtClean="0"/>
              <a:t>Pencil and paper</a:t>
            </a:r>
          </a:p>
          <a:p>
            <a:r>
              <a:rPr lang="en-US" sz="2400" dirty="0" smtClean="0"/>
              <a:t>OTC and prescription medications as appropriate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162800" cy="1219200"/>
          </a:xfrm>
        </p:spPr>
        <p:txBody>
          <a:bodyPr/>
          <a:lstStyle/>
          <a:p>
            <a:r>
              <a:rPr lang="en-US" sz="3600" dirty="0">
                <a:solidFill>
                  <a:srgbClr val="004E79"/>
                </a:solidFill>
              </a:rPr>
              <a:t>Do I Need First Aid Training </a:t>
            </a:r>
            <a:br>
              <a:rPr lang="en-US" sz="3600" dirty="0">
                <a:solidFill>
                  <a:srgbClr val="004E79"/>
                </a:solidFill>
              </a:rPr>
            </a:br>
            <a:r>
              <a:rPr lang="en-US" sz="3600" dirty="0">
                <a:solidFill>
                  <a:srgbClr val="004E79"/>
                </a:solidFill>
              </a:rPr>
              <a:t>Beyond Standard First Aid?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95800" y="2057400"/>
            <a:ext cx="3429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249F0E"/>
              </a:buClr>
              <a:buSzPct val="75000"/>
              <a:buFont typeface="Monotype Sorts" charset="2"/>
              <a:buChar char="l"/>
            </a:pPr>
            <a:endParaRPr lang="en-US" sz="3200">
              <a:solidFill>
                <a:srgbClr val="00279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56019"/>
              </p:ext>
            </p:extLst>
          </p:nvPr>
        </p:nvGraphicFramePr>
        <p:xfrm>
          <a:off x="838200" y="2286000"/>
          <a:ext cx="7315200" cy="36944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97842"/>
                <a:gridCol w="3317358"/>
              </a:tblGrid>
              <a:tr h="422755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D7252F"/>
                          </a:solidFill>
                        </a:rPr>
                        <a:t>Desired Outcome</a:t>
                      </a:r>
                      <a:endParaRPr lang="en-US" sz="2200" dirty="0">
                        <a:solidFill>
                          <a:srgbClr val="D7252F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D7252F"/>
                          </a:solidFill>
                        </a:rPr>
                        <a:t>First Aid Course</a:t>
                      </a:r>
                      <a:endParaRPr lang="en-US" sz="2200" dirty="0">
                        <a:solidFill>
                          <a:srgbClr val="D7252F"/>
                        </a:solidFill>
                      </a:endParaRPr>
                    </a:p>
                  </a:txBody>
                  <a:tcPr marT="45711" marB="45711"/>
                </a:tc>
              </a:tr>
              <a:tr h="107317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Treat </a:t>
                      </a:r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basic FA </a:t>
                      </a:r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issues such as blisters, cuts and sprains</a:t>
                      </a:r>
                      <a:endParaRPr lang="en-US" sz="2200" dirty="0">
                        <a:solidFill>
                          <a:srgbClr val="004E79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Red Cross Standard First Aid or equivalent</a:t>
                      </a:r>
                      <a:endParaRPr lang="en-US" sz="2200" dirty="0">
                        <a:solidFill>
                          <a:srgbClr val="004E79"/>
                        </a:solidFill>
                      </a:endParaRPr>
                    </a:p>
                  </a:txBody>
                  <a:tcPr marT="45711" marB="45711"/>
                </a:tc>
              </a:tr>
              <a:tr h="107317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Capably </a:t>
                      </a:r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treat</a:t>
                      </a:r>
                      <a:r>
                        <a:rPr lang="en-US" sz="2200" baseline="0" dirty="0" smtClean="0">
                          <a:solidFill>
                            <a:srgbClr val="004E79"/>
                          </a:solidFill>
                        </a:rPr>
                        <a:t> patients with single obvious injuries such as sprains or fractures</a:t>
                      </a:r>
                      <a:endParaRPr lang="en-US" sz="2200" dirty="0">
                        <a:solidFill>
                          <a:srgbClr val="004E79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SOLO (REI) or ARC/BSA 16 hour WFA course</a:t>
                      </a:r>
                      <a:endParaRPr lang="en-US" sz="2200" dirty="0">
                        <a:solidFill>
                          <a:srgbClr val="004E79"/>
                        </a:solidFill>
                      </a:endParaRPr>
                    </a:p>
                  </a:txBody>
                  <a:tcPr marT="45711" marB="45711"/>
                </a:tc>
              </a:tr>
              <a:tr h="107317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Direct other first aiders or work</a:t>
                      </a:r>
                      <a:r>
                        <a:rPr lang="en-US" sz="2200" baseline="0" dirty="0" smtClean="0">
                          <a:solidFill>
                            <a:srgbClr val="004E79"/>
                          </a:solidFill>
                        </a:rPr>
                        <a:t> as a solo first aider on serious or multiple injuries</a:t>
                      </a:r>
                      <a:endParaRPr lang="en-US" sz="2200" dirty="0">
                        <a:solidFill>
                          <a:srgbClr val="004E79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WFAC (26 hours) or WMA,</a:t>
                      </a:r>
                      <a:r>
                        <a:rPr lang="en-US" sz="2200" baseline="0" dirty="0" smtClean="0">
                          <a:solidFill>
                            <a:srgbClr val="004E79"/>
                          </a:solidFill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WMI,</a:t>
                      </a:r>
                      <a:r>
                        <a:rPr lang="en-US" sz="2200" baseline="0" dirty="0" smtClean="0">
                          <a:solidFill>
                            <a:srgbClr val="004E79"/>
                          </a:solidFill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4E79"/>
                          </a:solidFill>
                        </a:rPr>
                        <a:t>SOLO or NOLS WAFA</a:t>
                      </a:r>
                      <a:r>
                        <a:rPr lang="en-US" sz="2200" baseline="0" dirty="0" smtClean="0">
                          <a:solidFill>
                            <a:srgbClr val="004E79"/>
                          </a:solidFill>
                        </a:rPr>
                        <a:t> (36 hours)</a:t>
                      </a:r>
                      <a:endParaRPr lang="en-US" sz="2200" dirty="0">
                        <a:solidFill>
                          <a:srgbClr val="004E79"/>
                        </a:solidFill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162800" cy="914400"/>
          </a:xfrm>
        </p:spPr>
        <p:txBody>
          <a:bodyPr/>
          <a:lstStyle/>
          <a:p>
            <a:r>
              <a:rPr lang="en-US" dirty="0" smtClean="0"/>
              <a:t>ARC/BSA Wilderness And Remote First Aid in 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3810000"/>
          </a:xfrm>
        </p:spPr>
        <p:txBody>
          <a:bodyPr/>
          <a:lstStyle/>
          <a:p>
            <a:r>
              <a:rPr lang="en-US" dirty="0" smtClean="0"/>
              <a:t>South San Clemente – Saturday, Sunday on one weekend</a:t>
            </a:r>
          </a:p>
          <a:p>
            <a:pPr lvl="1"/>
            <a:r>
              <a:rPr lang="en-US" dirty="0" smtClean="0"/>
              <a:t>Contact Jeff Johnson at </a:t>
            </a:r>
            <a:r>
              <a:rPr lang="en-US" dirty="0" smtClean="0">
                <a:hlinkClick r:id="rId2"/>
              </a:rPr>
              <a:t>jbrooksj@cox.net</a:t>
            </a:r>
            <a:r>
              <a:rPr lang="en-US" dirty="0" smtClean="0"/>
              <a:t> for more info</a:t>
            </a:r>
          </a:p>
          <a:p>
            <a:r>
              <a:rPr lang="en-US" dirty="0" smtClean="0"/>
              <a:t>Fullerton– </a:t>
            </a:r>
            <a:r>
              <a:rPr lang="en-US" dirty="0"/>
              <a:t>Saturday, Sunday on one </a:t>
            </a:r>
            <a:r>
              <a:rPr lang="en-US" dirty="0" smtClean="0"/>
              <a:t>weekend</a:t>
            </a:r>
          </a:p>
          <a:p>
            <a:pPr lvl="1"/>
            <a:r>
              <a:rPr lang="en-US" dirty="0" smtClean="0"/>
              <a:t>Contact Greg Arnold at </a:t>
            </a:r>
            <a:r>
              <a:rPr lang="en-US" dirty="0" smtClean="0">
                <a:hlinkClick r:id="rId3"/>
              </a:rPr>
              <a:t>grega.crew93@gmail.com</a:t>
            </a:r>
            <a:r>
              <a:rPr lang="en-US" dirty="0" smtClean="0"/>
              <a:t> for more info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162800" cy="914400"/>
          </a:xfrm>
        </p:spPr>
        <p:txBody>
          <a:bodyPr/>
          <a:lstStyle/>
          <a:p>
            <a:r>
              <a:rPr lang="en-US" dirty="0" smtClean="0"/>
              <a:t>ARC/BSA Wilderness And Remote First Aid in LA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3810000"/>
          </a:xfrm>
        </p:spPr>
        <p:txBody>
          <a:bodyPr/>
          <a:lstStyle/>
          <a:p>
            <a:r>
              <a:rPr lang="en-US" dirty="0" smtClean="0"/>
              <a:t>Glendale – January and October</a:t>
            </a:r>
          </a:p>
          <a:p>
            <a:r>
              <a:rPr lang="en-US" dirty="0" smtClean="0"/>
              <a:t>Two successive Saturdays</a:t>
            </a:r>
          </a:p>
          <a:p>
            <a:r>
              <a:rPr lang="en-US" dirty="0" smtClean="0"/>
              <a:t>Course fee is approx. $40</a:t>
            </a:r>
          </a:p>
          <a:p>
            <a:r>
              <a:rPr lang="en-US" dirty="0" smtClean="0"/>
              <a:t>Current CPR is required</a:t>
            </a:r>
          </a:p>
          <a:p>
            <a:r>
              <a:rPr lang="en-US" dirty="0" smtClean="0"/>
              <a:t>Contact Marlene </a:t>
            </a:r>
            <a:r>
              <a:rPr lang="en-US" dirty="0" err="1" smtClean="0"/>
              <a:t>Lugg</a:t>
            </a:r>
            <a:r>
              <a:rPr lang="en-US" dirty="0" smtClean="0"/>
              <a:t> at </a:t>
            </a:r>
            <a:r>
              <a:rPr lang="en-US" dirty="0" smtClean="0">
                <a:hlinkClick r:id="rId2"/>
              </a:rPr>
              <a:t>mmhlugg@alumni.pitt.edu</a:t>
            </a:r>
            <a:r>
              <a:rPr lang="en-US" dirty="0" smtClean="0"/>
              <a:t> for 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3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162800" cy="914400"/>
          </a:xfrm>
        </p:spPr>
        <p:txBody>
          <a:bodyPr/>
          <a:lstStyle/>
          <a:p>
            <a:r>
              <a:rPr lang="en-US" dirty="0">
                <a:solidFill>
                  <a:srgbClr val="004E79"/>
                </a:solidFill>
              </a:rPr>
              <a:t>Wilderness First Aid Course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9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Three day </a:t>
            </a: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course (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Fri </a:t>
            </a: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- 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Sun) </a:t>
            </a: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taught at lodge on Mt. Baldy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Courses are May 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3-5 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and Nov 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1-3</a:t>
            </a:r>
            <a:endParaRPr lang="en-US" sz="2000" dirty="0" smtClean="0">
              <a:solidFill>
                <a:srgbClr val="BC3700"/>
              </a:solidFill>
              <a:latin typeface="Helvetica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Recognized by </a:t>
            </a: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Nat’l 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Sierra Club, </a:t>
            </a:r>
            <a:r>
              <a:rPr lang="en-US" sz="2000" dirty="0" err="1">
                <a:solidFill>
                  <a:srgbClr val="BC3700"/>
                </a:solidFill>
                <a:latin typeface="Helvetica" charset="0"/>
              </a:rPr>
              <a:t>Philmont</a:t>
            </a: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 Scout 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Ranch, OC HAT Leader Training</a:t>
            </a:r>
            <a:endParaRPr lang="en-US" sz="2000" dirty="0">
              <a:solidFill>
                <a:srgbClr val="BC3700"/>
              </a:solidFill>
              <a:latin typeface="Helvetica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$305/$315 </a:t>
            </a: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fee includes food and 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lodging</a:t>
            </a:r>
            <a:endParaRPr lang="en-US" sz="2000" dirty="0">
              <a:solidFill>
                <a:srgbClr val="BC3700"/>
              </a:solidFill>
              <a:latin typeface="Helvetica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CPR prerequisite (training within 4 years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Applications on the website - </a:t>
            </a:r>
            <a:r>
              <a:rPr lang="en-US" sz="2000" dirty="0" err="1" smtClean="0">
                <a:solidFill>
                  <a:srgbClr val="BC3700"/>
                </a:solidFill>
                <a:latin typeface="Helvetica" charset="0"/>
              </a:rPr>
              <a:t>www.wildernessfirstaidcourse.org</a:t>
            </a:r>
            <a:endParaRPr lang="en-US" sz="2000" dirty="0">
              <a:solidFill>
                <a:srgbClr val="BC3700"/>
              </a:solidFill>
              <a:latin typeface="Helvetica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Seeking kitchen 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staff</a:t>
            </a:r>
            <a:r>
              <a:rPr lang="en-US" sz="2000" dirty="0">
                <a:solidFill>
                  <a:srgbClr val="BC3700"/>
                </a:solidFill>
                <a:latin typeface="Helvetica" charset="0"/>
              </a:rPr>
              <a:t> </a:t>
            </a:r>
            <a:r>
              <a:rPr lang="mr-IN" sz="2000" dirty="0" smtClean="0">
                <a:solidFill>
                  <a:srgbClr val="BC3700"/>
                </a:solidFill>
                <a:latin typeface="Helvetica" charset="0"/>
              </a:rPr>
              <a:t>–</a:t>
            </a:r>
            <a:r>
              <a:rPr lang="en-US" sz="2000" dirty="0" smtClean="0">
                <a:solidFill>
                  <a:srgbClr val="BC3700"/>
                </a:solidFill>
                <a:latin typeface="Helvetica" charset="0"/>
              </a:rPr>
              <a:t> work to earn free tuition; need experience cooking for large groups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216" y="2514600"/>
            <a:ext cx="369130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67600" y="2438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© 2013 WFAC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000000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untitled 1">
      <a:majorFont>
        <a:latin typeface="Book Antiqu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Disk:Applications:Microsoft Office:Microsoft Excel 5:Microsoft PowerPoint 4:Templates:B&amp;W Overheads:dbllineb.ppt - Double Lines</Template>
  <TotalTime>4547</TotalTime>
  <Pages>12</Pages>
  <Words>317</Words>
  <Application>Microsoft Macintosh PowerPoint</Application>
  <PresentationFormat>Letter Paper (8.5x11 in)</PresentationFormat>
  <Paragraphs>41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untitled 1</vt:lpstr>
      <vt:lpstr>PowerPoint Presentation</vt:lpstr>
      <vt:lpstr>Personal Wilderness  First Aid Kit</vt:lpstr>
      <vt:lpstr>Do I Need First Aid Training  Beyond Standard First Aid?</vt:lpstr>
      <vt:lpstr>ARC/BSA Wilderness And Remote First Aid in OC</vt:lpstr>
      <vt:lpstr>ARC/BSA Wilderness And Remote First Aid in LA</vt:lpstr>
      <vt:lpstr>Wilderness First Aid Course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Electricity 1</dc:title>
  <dc:subject/>
  <dc:creator>Steven Schuster</dc:creator>
  <cp:keywords/>
  <dc:description/>
  <cp:lastModifiedBy>Steven Schuster</cp:lastModifiedBy>
  <cp:revision>226</cp:revision>
  <cp:lastPrinted>2006-01-15T02:22:30Z</cp:lastPrinted>
  <dcterms:created xsi:type="dcterms:W3CDTF">2013-09-28T23:44:47Z</dcterms:created>
  <dcterms:modified xsi:type="dcterms:W3CDTF">2019-02-28T18:11:39Z</dcterms:modified>
</cp:coreProperties>
</file>